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bookmarkIdSeed="8">
  <p:sldMasterIdLst>
    <p:sldMasterId id="2147483655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9" r:id="rId3"/>
    <p:sldId id="528" r:id="rId4"/>
    <p:sldId id="257" r:id="rId5"/>
    <p:sldId id="278" r:id="rId6"/>
    <p:sldId id="338" r:id="rId7"/>
    <p:sldId id="558" r:id="rId8"/>
    <p:sldId id="312" r:id="rId9"/>
    <p:sldId id="313" r:id="rId10"/>
    <p:sldId id="315" r:id="rId11"/>
    <p:sldId id="317" r:id="rId12"/>
  </p:sldIdLst>
  <p:sldSz cx="12192000" cy="6858000"/>
  <p:notesSz cx="6858000" cy="9144000"/>
  <p:defaultTextStyle>
    <a:defPPr>
      <a:defRPr lang="zh-CN"/>
    </a:defPPr>
    <a:lvl1pPr algn="l" defTabSz="712788" rtl="0" fontAlgn="base">
      <a:spcBef>
        <a:spcPct val="0"/>
      </a:spcBef>
      <a:spcAft>
        <a:spcPct val="0"/>
      </a:spcAft>
      <a:buFont typeface="Arial" panose="020B0604020202020204" pitchFamily="34" charset="0"/>
      <a:defRPr sz="1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355600" indent="101600" algn="l" defTabSz="712788" rtl="0" fontAlgn="base">
      <a:spcBef>
        <a:spcPct val="0"/>
      </a:spcBef>
      <a:spcAft>
        <a:spcPct val="0"/>
      </a:spcAft>
      <a:buFont typeface="Arial" panose="020B0604020202020204" pitchFamily="34" charset="0"/>
      <a:defRPr sz="1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712788" indent="201613" algn="l" defTabSz="712788" rtl="0" fontAlgn="base">
      <a:spcBef>
        <a:spcPct val="0"/>
      </a:spcBef>
      <a:spcAft>
        <a:spcPct val="0"/>
      </a:spcAft>
      <a:buFont typeface="Arial" panose="020B0604020202020204" pitchFamily="34" charset="0"/>
      <a:defRPr sz="1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068388" indent="303213" algn="l" defTabSz="712788" rtl="0" fontAlgn="base">
      <a:spcBef>
        <a:spcPct val="0"/>
      </a:spcBef>
      <a:spcAft>
        <a:spcPct val="0"/>
      </a:spcAft>
      <a:buFont typeface="Arial" panose="020B0604020202020204" pitchFamily="34" charset="0"/>
      <a:defRPr sz="1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425575" indent="403225" algn="l" defTabSz="712788" rtl="0" fontAlgn="base">
      <a:spcBef>
        <a:spcPct val="0"/>
      </a:spcBef>
      <a:spcAft>
        <a:spcPct val="0"/>
      </a:spcAft>
      <a:buFont typeface="Arial" panose="020B0604020202020204" pitchFamily="34" charset="0"/>
      <a:defRPr sz="1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mo" initials="d" lastIdx="12" clrIdx="0"/>
  <p:cmAuthor id="2" name="admin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F25"/>
    <a:srgbClr val="FFCA7D"/>
    <a:srgbClr val="FF9900"/>
    <a:srgbClr val="FFD85B"/>
    <a:srgbClr val="2E08B8"/>
    <a:srgbClr val="FFFFCC"/>
    <a:srgbClr val="A80886"/>
    <a:srgbClr val="10A028"/>
    <a:srgbClr val="704066"/>
    <a:srgbClr val="259B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8725" autoAdjust="0"/>
  </p:normalViewPr>
  <p:slideViewPr>
    <p:cSldViewPr>
      <p:cViewPr varScale="1">
        <p:scale>
          <a:sx n="68" d="100"/>
          <a:sy n="68" d="100"/>
        </p:scale>
        <p:origin x="592" y="5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7" d="100"/>
          <a:sy n="97" d="100"/>
        </p:scale>
        <p:origin x="-3582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7" Type="http://schemas.openxmlformats.org/officeDocument/2006/relationships/image" Target="../media/image22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6" Type="http://schemas.openxmlformats.org/officeDocument/2006/relationships/image" Target="../media/image21.wmf"/><Relationship Id="rId5" Type="http://schemas.openxmlformats.org/officeDocument/2006/relationships/image" Target="../media/image20.wmf"/><Relationship Id="rId4" Type="http://schemas.openxmlformats.org/officeDocument/2006/relationships/image" Target="../media/image1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802261-7751-4D73-852F-9896F6345D1B}" type="datetimeFigureOut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2D0C61-30E7-4A5A-B808-D650BD2445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A85CA6-6FC1-4821-80D2-FF0807597C21}" type="datetimeFigureOut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D12CE3-E9EE-4E9F-9950-E6761C1B0FC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BA2B1A4-1324-4FF1-AB13-3AC21DB3A0A8}" type="slidenum">
              <a:rPr lang="nl-NL"/>
              <a:pPr/>
              <a:t>5</a:t>
            </a:fld>
            <a:endParaRPr lang="nl-NL"/>
          </a:p>
        </p:txBody>
      </p:sp>
      <p:sp>
        <p:nvSpPr>
          <p:cNvPr id="113666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667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914400" y="4343400"/>
            <a:ext cx="5013325" cy="4098925"/>
          </a:xfrm>
          <a:noFill/>
          <a:ln/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644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8" descr="gzhu-logo.jpg">
            <a:extLst>
              <a:ext uri="{FF2B5EF4-FFF2-40B4-BE49-F238E27FC236}">
                <a16:creationId xmlns:a16="http://schemas.microsoft.com/office/drawing/2014/main" id="{9F4FB93C-9A3E-411E-A55E-75C88CF34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34" y="175260"/>
            <a:ext cx="1250951" cy="1203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12">
            <a:extLst>
              <a:ext uri="{FF2B5EF4-FFF2-40B4-BE49-F238E27FC236}">
                <a16:creationId xmlns:a16="http://schemas.microsoft.com/office/drawing/2014/main" id="{23D724F8-B9AA-4E90-9C5F-C80BD9387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1" y="142876"/>
            <a:ext cx="1329267" cy="132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>
            <a:lvl1pPr algn="ctr">
              <a:defRPr sz="2520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78523" y="3886200"/>
            <a:ext cx="8834967" cy="17526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20"/>
            </a:lvl1pPr>
          </a:lstStyle>
          <a:p>
            <a:r>
              <a:rPr lang="zh-CN" altLang="en-US" noProof="1"/>
              <a:t>单击此处编辑母版副标题样式</a:t>
            </a:r>
            <a:endParaRPr lang="en-US" noProof="1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CF1A06E-1E0A-486D-BEA6-73B5394A7F65}"/>
              </a:ext>
            </a:extLst>
          </p:cNvPr>
          <p:cNvCxnSpPr/>
          <p:nvPr userDrawn="1"/>
        </p:nvCxnSpPr>
        <p:spPr>
          <a:xfrm>
            <a:off x="0" y="6286520"/>
            <a:ext cx="121920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034652"/>
      </p:ext>
    </p:extLst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268414"/>
            <a:ext cx="10972800" cy="4608512"/>
          </a:xfrm>
          <a:prstGeom prst="rect">
            <a:avLst/>
          </a:prstGeom>
        </p:spPr>
        <p:txBody>
          <a:bodyPr/>
          <a:lstStyle>
            <a:lvl1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1D6E3B2-D5DF-42EA-9A03-3116916E634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1107165"/>
      </p:ext>
    </p:extLst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1313627" y="6381773"/>
            <a:ext cx="878416" cy="4762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5278967" y="71415"/>
            <a:ext cx="6913033" cy="4222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168396" y="1914516"/>
            <a:ext cx="4762500" cy="17970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34096" y="1914516"/>
            <a:ext cx="4764617" cy="17970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1168396" y="3863965"/>
            <a:ext cx="4762500" cy="17970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34096" y="3863965"/>
            <a:ext cx="4764617" cy="17970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页脚占位符 6"/>
          <p:cNvSpPr>
            <a:spLocks noGrp="1"/>
          </p:cNvSpPr>
          <p:nvPr>
            <p:ph type="ftr" idx="10"/>
          </p:nvPr>
        </p:nvSpPr>
        <p:spPr>
          <a:xfrm>
            <a:off x="1168395" y="4962516"/>
            <a:ext cx="607271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GB" altLang="zh-CN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1334787" y="6381749"/>
            <a:ext cx="878416" cy="4762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278967" y="71415"/>
            <a:ext cx="6913033" cy="4222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3407520" y="276120"/>
            <a:ext cx="8640000" cy="42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44" name="PlaceHolder 2"/>
          <p:cNvSpPr>
            <a:spLocks noGrp="1"/>
          </p:cNvSpPr>
          <p:nvPr>
            <p:ph type="subTitle"/>
          </p:nvPr>
        </p:nvSpPr>
        <p:spPr>
          <a:xfrm>
            <a:off x="609600" y="1268280"/>
            <a:ext cx="10972320" cy="4608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0758576" y="6245225"/>
            <a:ext cx="878416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z="1400" dirty="0">
                <a:solidFill>
                  <a:srgbClr val="000000"/>
                </a:solidFill>
                <a:latin typeface="Arial"/>
              </a:rPr>
              <a:t>     </a:t>
            </a:r>
            <a:fld id="{D3805C9A-653D-4C83-B968-E48E642C9A36}" type="slidenum">
              <a:rPr lang="en-US" sz="1400" smtClean="0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032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1930400" y="2057400"/>
            <a:ext cx="9730317" cy="11255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930401" y="3200400"/>
            <a:ext cx="4762500" cy="17970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896101" y="3200400"/>
            <a:ext cx="4764617" cy="17970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1930401" y="5149850"/>
            <a:ext cx="4762500" cy="17970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896101" y="5149850"/>
            <a:ext cx="4764617" cy="17970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页脚占位符 6"/>
          <p:cNvSpPr>
            <a:spLocks noGrp="1"/>
          </p:cNvSpPr>
          <p:nvPr>
            <p:ph type="ftr" idx="10"/>
          </p:nvPr>
        </p:nvSpPr>
        <p:spPr>
          <a:xfrm>
            <a:off x="1930400" y="6248400"/>
            <a:ext cx="607271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GB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idx="11"/>
          </p:nvPr>
        </p:nvSpPr>
        <p:spPr>
          <a:xfrm>
            <a:off x="8737600" y="6248400"/>
            <a:ext cx="2923117" cy="43973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pag. </a:t>
            </a:r>
            <a:fld id="{834ACC21-ED8A-49EC-B537-DF7AB6EBD605}" type="slidenum">
              <a:rPr lang="en-US"/>
              <a:pPr/>
              <a:t>‹#›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677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9D600370-E3BD-425E-9B19-0DE59019527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278968" y="70486"/>
            <a:ext cx="6913033" cy="422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5B444932-D514-49A0-9320-4B69B0AB1FF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45333" y="6429376"/>
            <a:ext cx="846667" cy="428624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/>
            </a:lvl1pPr>
          </a:lstStyle>
          <a:p>
            <a:fld id="{EF6DCF2D-57FA-4AD7-9651-39695538A911}" type="slidenum">
              <a:rPr lang="en-US" altLang="en-US" smtClean="0"/>
              <a:t>‹#›</a:t>
            </a:fld>
            <a:endParaRPr lang="en-US" altLang="en-US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69D029F-D4CB-4487-A11A-4CE955723303}"/>
              </a:ext>
            </a:extLst>
          </p:cNvPr>
          <p:cNvCxnSpPr/>
          <p:nvPr/>
        </p:nvCxnSpPr>
        <p:spPr>
          <a:xfrm>
            <a:off x="0" y="6379846"/>
            <a:ext cx="12192000" cy="190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2095CE47-91AE-472B-A6CA-A7A61A287237}"/>
              </a:ext>
            </a:extLst>
          </p:cNvPr>
          <p:cNvSpPr/>
          <p:nvPr/>
        </p:nvSpPr>
        <p:spPr>
          <a:xfrm>
            <a:off x="768351" y="6444616"/>
            <a:ext cx="2372765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55726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2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广州大学 地理科学学院</a:t>
            </a:r>
          </a:p>
        </p:txBody>
      </p:sp>
      <p:pic>
        <p:nvPicPr>
          <p:cNvPr id="1030" name="图片 7">
            <a:extLst>
              <a:ext uri="{FF2B5EF4-FFF2-40B4-BE49-F238E27FC236}">
                <a16:creationId xmlns:a16="http://schemas.microsoft.com/office/drawing/2014/main" id="{686556CD-179B-4508-A07E-001DFE3D1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85" y="6427470"/>
            <a:ext cx="444500" cy="44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图片 9">
            <a:extLst>
              <a:ext uri="{FF2B5EF4-FFF2-40B4-BE49-F238E27FC236}">
                <a16:creationId xmlns:a16="http://schemas.microsoft.com/office/drawing/2014/main" id="{90A1067E-097C-4B82-AB8E-B8D3325CD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1" y="6427471"/>
            <a:ext cx="397933" cy="422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6602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1" r:id="rId3"/>
    <p:sldLayoutId id="2147483653" r:id="rId4"/>
    <p:sldLayoutId id="2147483658" r:id="rId5"/>
    <p:sldLayoutId id="2147483659" r:id="rId6"/>
  </p:sldLayoutIdLst>
  <p:transition>
    <p:zoom/>
  </p:transition>
  <p:hf hdr="0" ftr="0" dt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+mj-lt"/>
          <a:ea typeface="MS PGothic" panose="020B0600070205080204" pitchFamily="34" charset="-128"/>
          <a:cs typeface="MS PGothic" panose="020B0600070205080204" pitchFamily="34" charset="-128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Arial" panose="020B0604020202020204" pitchFamily="34" charset="0"/>
          <a:ea typeface="MS PGothic" panose="020B0600070205080204" pitchFamily="34" charset="-128"/>
          <a:cs typeface="MS PGothic" panose="020B0600070205080204" pitchFamily="34" charset="-128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Arial" panose="020B0604020202020204" pitchFamily="34" charset="0"/>
          <a:ea typeface="MS PGothic" panose="020B0600070205080204" pitchFamily="34" charset="-128"/>
          <a:cs typeface="MS PGothic" panose="020B0600070205080204" pitchFamily="34" charset="-128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Arial" panose="020B0604020202020204" pitchFamily="34" charset="0"/>
          <a:ea typeface="MS PGothic" panose="020B0600070205080204" pitchFamily="34" charset="-128"/>
          <a:cs typeface="MS PGothic" panose="020B0600070205080204" pitchFamily="34" charset="-128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Arial" panose="020B0604020202020204" pitchFamily="34" charset="0"/>
          <a:ea typeface="MS PGothic" panose="020B0600070205080204" pitchFamily="34" charset="-128"/>
          <a:cs typeface="MS PGothic" panose="020B0600070205080204" pitchFamily="34" charset="-128"/>
        </a:defRPr>
      </a:lvl5pPr>
      <a:lvl6pPr marL="308610" algn="r" rtl="0" eaLnBrk="1" fontAlgn="base" hangingPunct="1">
        <a:spcBef>
          <a:spcPct val="0"/>
        </a:spcBef>
        <a:spcAft>
          <a:spcPct val="0"/>
        </a:spcAft>
        <a:defRPr sz="1350">
          <a:solidFill>
            <a:schemeClr val="tx2"/>
          </a:solidFill>
          <a:latin typeface="Arial" panose="020B0604020202020204" pitchFamily="34" charset="0"/>
        </a:defRPr>
      </a:lvl6pPr>
      <a:lvl7pPr marL="617220" algn="r" rtl="0" eaLnBrk="1" fontAlgn="base" hangingPunct="1">
        <a:spcBef>
          <a:spcPct val="0"/>
        </a:spcBef>
        <a:spcAft>
          <a:spcPct val="0"/>
        </a:spcAft>
        <a:defRPr sz="1350">
          <a:solidFill>
            <a:schemeClr val="tx2"/>
          </a:solidFill>
          <a:latin typeface="Arial" panose="020B0604020202020204" pitchFamily="34" charset="0"/>
        </a:defRPr>
      </a:lvl7pPr>
      <a:lvl8pPr marL="925830" algn="r" rtl="0" eaLnBrk="1" fontAlgn="base" hangingPunct="1">
        <a:spcBef>
          <a:spcPct val="0"/>
        </a:spcBef>
        <a:spcAft>
          <a:spcPct val="0"/>
        </a:spcAft>
        <a:defRPr sz="1350">
          <a:solidFill>
            <a:schemeClr val="tx2"/>
          </a:solidFill>
          <a:latin typeface="Arial" panose="020B0604020202020204" pitchFamily="34" charset="0"/>
        </a:defRPr>
      </a:lvl8pPr>
      <a:lvl9pPr marL="1234440" algn="r" rtl="0" eaLnBrk="1" fontAlgn="base" hangingPunct="1">
        <a:spcBef>
          <a:spcPct val="0"/>
        </a:spcBef>
        <a:spcAft>
          <a:spcPct val="0"/>
        </a:spcAft>
        <a:defRPr sz="135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08610" indent="-308610" algn="l" rtl="0" eaLnBrk="1" fontAlgn="base" hangingPunct="1">
        <a:spcBef>
          <a:spcPts val="90"/>
        </a:spcBef>
        <a:spcAft>
          <a:spcPct val="0"/>
        </a:spcAft>
        <a:buChar char="•"/>
        <a:defRPr sz="2520">
          <a:solidFill>
            <a:schemeClr val="tx1"/>
          </a:solidFill>
          <a:latin typeface="+mn-lt"/>
          <a:ea typeface="MS PGothic" panose="020B0600070205080204" pitchFamily="34" charset="-128"/>
          <a:cs typeface="MS PGothic" panose="020B0600070205080204" pitchFamily="34" charset="-128"/>
        </a:defRPr>
      </a:lvl1pPr>
      <a:lvl2pPr marL="668656" indent="-257176" algn="l" rtl="0" eaLnBrk="1" fontAlgn="base" hangingPunct="1">
        <a:spcBef>
          <a:spcPts val="9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28700" indent="-205740" algn="l" rtl="0" eaLnBrk="1" fontAlgn="base" hangingPunct="1">
        <a:spcBef>
          <a:spcPts val="9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40180" indent="-205740" algn="l" rtl="0" eaLnBrk="1" fontAlgn="base" hangingPunct="1">
        <a:spcBef>
          <a:spcPts val="9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851660" indent="-205740" algn="l" rtl="0" eaLnBrk="1" fontAlgn="base" hangingPunct="1">
        <a:spcBef>
          <a:spcPts val="90"/>
        </a:spcBef>
        <a:spcAft>
          <a:spcPct val="0"/>
        </a:spcAft>
        <a:buChar char="»"/>
        <a:defRPr sz="144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63140" indent="-205740" algn="l" rtl="0" eaLnBrk="1" fontAlgn="base" hangingPunct="1">
        <a:spcBef>
          <a:spcPts val="90"/>
        </a:spcBef>
        <a:spcAft>
          <a:spcPct val="0"/>
        </a:spcAft>
        <a:buChar char="»"/>
        <a:defRPr sz="1440">
          <a:solidFill>
            <a:schemeClr val="tx1"/>
          </a:solidFill>
          <a:latin typeface="+mn-lt"/>
          <a:ea typeface="MS PGothic" panose="020B0600070205080204" pitchFamily="34" charset="-128"/>
        </a:defRPr>
      </a:lvl6pPr>
      <a:lvl7pPr marL="2674620" indent="-205740" algn="l" rtl="0" eaLnBrk="1" fontAlgn="base" hangingPunct="1">
        <a:spcBef>
          <a:spcPts val="90"/>
        </a:spcBef>
        <a:spcAft>
          <a:spcPct val="0"/>
        </a:spcAft>
        <a:buChar char="»"/>
        <a:defRPr sz="1440">
          <a:solidFill>
            <a:schemeClr val="tx1"/>
          </a:solidFill>
          <a:latin typeface="+mn-lt"/>
          <a:ea typeface="MS PGothic" panose="020B0600070205080204" pitchFamily="34" charset="-128"/>
        </a:defRPr>
      </a:lvl7pPr>
      <a:lvl8pPr marL="3086100" indent="-205740" algn="l" rtl="0" eaLnBrk="1" fontAlgn="base" hangingPunct="1">
        <a:spcBef>
          <a:spcPts val="90"/>
        </a:spcBef>
        <a:spcAft>
          <a:spcPct val="0"/>
        </a:spcAft>
        <a:buChar char="»"/>
        <a:defRPr sz="1440">
          <a:solidFill>
            <a:schemeClr val="tx1"/>
          </a:solidFill>
          <a:latin typeface="+mn-lt"/>
          <a:ea typeface="MS PGothic" panose="020B0600070205080204" pitchFamily="34" charset="-128"/>
        </a:defRPr>
      </a:lvl8pPr>
      <a:lvl9pPr marL="3497580" indent="-205740" algn="l" rtl="0" eaLnBrk="1" fontAlgn="base" hangingPunct="1">
        <a:spcBef>
          <a:spcPts val="90"/>
        </a:spcBef>
        <a:spcAft>
          <a:spcPct val="0"/>
        </a:spcAft>
        <a:buChar char="»"/>
        <a:defRPr sz="1440">
          <a:solidFill>
            <a:schemeClr val="tx1"/>
          </a:solidFill>
          <a:latin typeface="+mn-lt"/>
          <a:ea typeface="MS PGothic" panose="020B0600070205080204" pitchFamily="34" charset="-128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image" Target="../media/image19.wmf"/><Relationship Id="rId18" Type="http://schemas.openxmlformats.org/officeDocument/2006/relationships/oleObject" Target="../embeddings/oleObject7.bin"/><Relationship Id="rId3" Type="http://schemas.openxmlformats.org/officeDocument/2006/relationships/notesSlide" Target="../notesSlides/notesSlide1.xml"/><Relationship Id="rId7" Type="http://schemas.openxmlformats.org/officeDocument/2006/relationships/oleObject" Target="../embeddings/oleObject2.bin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21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6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wmf"/><Relationship Id="rId11" Type="http://schemas.openxmlformats.org/officeDocument/2006/relationships/image" Target="../media/image18.wmf"/><Relationship Id="rId5" Type="http://schemas.openxmlformats.org/officeDocument/2006/relationships/oleObject" Target="../embeddings/oleObject1.bin"/><Relationship Id="rId15" Type="http://schemas.openxmlformats.org/officeDocument/2006/relationships/image" Target="../media/image20.wmf"/><Relationship Id="rId10" Type="http://schemas.openxmlformats.org/officeDocument/2006/relationships/oleObject" Target="../embeddings/oleObject3.bin"/><Relationship Id="rId19" Type="http://schemas.openxmlformats.org/officeDocument/2006/relationships/image" Target="../media/image22.wmf"/><Relationship Id="rId4" Type="http://schemas.openxmlformats.org/officeDocument/2006/relationships/image" Target="../media/image23.jpeg"/><Relationship Id="rId9" Type="http://schemas.openxmlformats.org/officeDocument/2006/relationships/image" Target="../media/image24.jpeg"/><Relationship Id="rId1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500175"/>
            <a:ext cx="12192000" cy="1470025"/>
          </a:xfrm>
        </p:spPr>
        <p:txBody>
          <a:bodyPr/>
          <a:lstStyle/>
          <a:p>
            <a:br>
              <a:rPr lang="en-US" altLang="zh-CN" sz="4265" dirty="0">
                <a:cs typeface="Times New Roman" panose="02020603050405020304" pitchFamily="18" charset="0"/>
              </a:rPr>
            </a:br>
            <a:r>
              <a:rPr lang="zh-CN" altLang="en-US" sz="4265" b="1" dirty="0"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机器学习</a:t>
            </a:r>
            <a:br>
              <a:rPr lang="en-US" altLang="zh-CN" sz="4265" b="1" dirty="0"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</a:br>
            <a:r>
              <a:rPr lang="zh-CN" altLang="en-US" sz="4265" b="1" dirty="0"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遥感数字图像处理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90692" y="1218695"/>
            <a:ext cx="7164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Classification accuracy (%) with 40 </a:t>
            </a:r>
          </a:p>
          <a:p>
            <a:pPr algn="ctr"/>
            <a:r>
              <a:rPr lang="en-US" altLang="zh-CN" sz="2400" dirty="0"/>
              <a:t>training samples per class </a:t>
            </a:r>
            <a:endParaRPr lang="zh-CN" altLang="en-US" sz="2400" dirty="0"/>
          </a:p>
        </p:txBody>
      </p:sp>
      <p:pic>
        <p:nvPicPr>
          <p:cNvPr id="6" name="图片 5" descr="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565" y="2258177"/>
            <a:ext cx="5939106" cy="2938200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079640" y="276120"/>
            <a:ext cx="6480000" cy="422280"/>
          </a:xfrm>
        </p:spPr>
        <p:txBody>
          <a:bodyPr/>
          <a:lstStyle/>
          <a:p>
            <a:r>
              <a:rPr lang="en-US" altLang="zh-CN" dirty="0"/>
              <a:t>Experimental results</a:t>
            </a:r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D3805C9A-653D-4C83-B968-E48E642C9A36}" type="slidenum">
              <a:rPr lang="en-US">
                <a:solidFill>
                  <a:srgbClr val="000000"/>
                </a:solidFill>
                <a:latin typeface="Arial"/>
              </a:rPr>
              <a:pPr>
                <a:lnSpc>
                  <a:spcPct val="100000"/>
                </a:lnSpc>
              </a:pPr>
              <a:t>10</a:t>
            </a:fld>
            <a:endParaRPr lang="en-US" dirty="0"/>
          </a:p>
        </p:txBody>
      </p:sp>
      <p:sp>
        <p:nvSpPr>
          <p:cNvPr id="9" name="圆角矩形 8"/>
          <p:cNvSpPr/>
          <p:nvPr/>
        </p:nvSpPr>
        <p:spPr>
          <a:xfrm>
            <a:off x="4943076" y="4556104"/>
            <a:ext cx="4007458" cy="615353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53641" y="305720"/>
            <a:ext cx="6920865" cy="544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2693233" y="5786204"/>
            <a:ext cx="70004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Overall accuracy (OA\%) with the number of extracted features increasing for </a:t>
            </a:r>
            <a:r>
              <a:rPr lang="en-US" altLang="zh-CN" sz="2800" i="1" dirty="0"/>
              <a:t>KSC</a:t>
            </a:r>
            <a:r>
              <a:rPr lang="en-US" altLang="zh-CN" sz="2800" dirty="0"/>
              <a:t>.</a:t>
            </a:r>
            <a:endParaRPr lang="zh-CN" altLang="en-US" sz="28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Arial"/>
              </a:rPr>
              <a:t>     </a:t>
            </a:r>
            <a:fld id="{D3805C9A-653D-4C83-B968-E48E642C9A36}" type="slidenum">
              <a:rPr lang="en-US">
                <a:solidFill>
                  <a:srgbClr val="000000"/>
                </a:solidFill>
                <a:latin typeface="Arial"/>
              </a:rPr>
              <a:pPr/>
              <a:t>11</a:t>
            </a:fld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60343"/>
            <a:ext cx="5184775" cy="422275"/>
          </a:xfrm>
        </p:spPr>
        <p:txBody>
          <a:bodyPr/>
          <a:lstStyle/>
          <a:p>
            <a:pPr algn="l"/>
            <a:r>
              <a:rPr kumimoji="1" lang="zh-CN" altLang="en-US" sz="2800" dirty="0">
                <a:solidFill>
                  <a:srgbClr val="FF0000"/>
                </a:solidFill>
                <a:latin typeface="Tahoma" pitchFamily="34" charset="0"/>
                <a:ea typeface="楷体_GB2312"/>
                <a:cs typeface="楷体_GB2312"/>
              </a:rPr>
              <a:t>高光谱遥感影像</a:t>
            </a:r>
            <a:endParaRPr lang="zh-CN" altLang="en-US" sz="2800" dirty="0"/>
          </a:p>
        </p:txBody>
      </p:sp>
      <p:pic>
        <p:nvPicPr>
          <p:cNvPr id="9218" name="Picture 2" descr="C:\Users\Administrator\Desktop\JARS_6_1_061503_f0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38678" y="1285860"/>
            <a:ext cx="5597972" cy="3937622"/>
          </a:xfrm>
          <a:prstGeom prst="rect">
            <a:avLst/>
          </a:prstGeom>
          <a:noFill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1142984"/>
            <a:ext cx="2800350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右箭头 7"/>
          <p:cNvSpPr/>
          <p:nvPr/>
        </p:nvSpPr>
        <p:spPr>
          <a:xfrm>
            <a:off x="4167174" y="2714620"/>
            <a:ext cx="857256" cy="214314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774017" y="5572140"/>
            <a:ext cx="86439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ea typeface="宋体" charset="-122"/>
              </a:rPr>
              <a:t>不同地物对应不同波谱曲线，可用于地物分类</a:t>
            </a:r>
            <a:endParaRPr lang="zh-CN" altLang="en-US" sz="240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1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5159317" y="1724749"/>
            <a:ext cx="2126137" cy="1071571"/>
          </a:xfrm>
          <a:prstGeom prst="rect">
            <a:avLst/>
          </a:prstGeom>
          <a:noFill/>
          <a:ln w="28575">
            <a:solidFill>
              <a:srgbClr val="CDE0CA"/>
            </a:solidFill>
            <a:miter lim="800000"/>
            <a:headEnd/>
            <a:tailEnd/>
          </a:ln>
        </p:spPr>
      </p:pic>
      <p:grpSp>
        <p:nvGrpSpPr>
          <p:cNvPr id="2" name="组合 24"/>
          <p:cNvGrpSpPr/>
          <p:nvPr/>
        </p:nvGrpSpPr>
        <p:grpSpPr>
          <a:xfrm>
            <a:off x="363264" y="1571612"/>
            <a:ext cx="2689437" cy="1495220"/>
            <a:chOff x="149032" y="4076920"/>
            <a:chExt cx="2017078" cy="1495220"/>
          </a:xfrm>
        </p:grpSpPr>
        <p:pic>
          <p:nvPicPr>
            <p:cNvPr id="5" name="Picture 5"/>
            <p:cNvPicPr>
              <a:picLocks noChangeAspect="1" noChangeArrowheads="1"/>
            </p:cNvPicPr>
            <p:nvPr/>
          </p:nvPicPr>
          <p:blipFill>
            <a:blip r:embed="rId3" cstate="print">
              <a:lum contrast="36000"/>
            </a:blip>
            <a:srcRect/>
            <a:stretch>
              <a:fillRect/>
            </a:stretch>
          </p:blipFill>
          <p:spPr bwMode="auto">
            <a:xfrm>
              <a:off x="149032" y="4076920"/>
              <a:ext cx="1700910" cy="1143008"/>
            </a:xfrm>
            <a:prstGeom prst="rect">
              <a:avLst/>
            </a:prstGeom>
            <a:noFill/>
            <a:ln w="28575">
              <a:solidFill>
                <a:srgbClr val="00FFFF"/>
              </a:solidFill>
              <a:miter lim="800000"/>
              <a:headEnd/>
              <a:tailEnd/>
            </a:ln>
          </p:spPr>
        </p:pic>
        <p:pic>
          <p:nvPicPr>
            <p:cNvPr id="6" name="Picture 19"/>
            <p:cNvPicPr>
              <a:picLocks noChangeAspect="1" noChangeArrowheads="1"/>
            </p:cNvPicPr>
            <p:nvPr/>
          </p:nvPicPr>
          <p:blipFill>
            <a:blip r:embed="rId3" cstate="print">
              <a:lum contrast="36000"/>
            </a:blip>
            <a:srcRect/>
            <a:stretch>
              <a:fillRect/>
            </a:stretch>
          </p:blipFill>
          <p:spPr bwMode="auto">
            <a:xfrm>
              <a:off x="222374" y="4143380"/>
              <a:ext cx="1700910" cy="1143008"/>
            </a:xfrm>
            <a:prstGeom prst="rect">
              <a:avLst/>
            </a:prstGeom>
            <a:noFill/>
            <a:ln w="28575">
              <a:solidFill>
                <a:srgbClr val="FFFF00"/>
              </a:solidFill>
              <a:miter lim="800000"/>
              <a:headEnd/>
              <a:tailEnd/>
            </a:ln>
          </p:spPr>
        </p:pic>
        <p:pic>
          <p:nvPicPr>
            <p:cNvPr id="11" name="Picture 20"/>
            <p:cNvPicPr>
              <a:picLocks noChangeAspect="1" noChangeArrowheads="1"/>
            </p:cNvPicPr>
            <p:nvPr/>
          </p:nvPicPr>
          <p:blipFill>
            <a:blip r:embed="rId3" cstate="print">
              <a:lum contrast="36000"/>
            </a:blip>
            <a:srcRect/>
            <a:stretch>
              <a:fillRect/>
            </a:stretch>
          </p:blipFill>
          <p:spPr bwMode="auto">
            <a:xfrm>
              <a:off x="285720" y="4214818"/>
              <a:ext cx="1700910" cy="1143008"/>
            </a:xfrm>
            <a:prstGeom prst="rect">
              <a:avLst/>
            </a:prstGeom>
            <a:noFill/>
            <a:ln w="28575">
              <a:solidFill>
                <a:srgbClr val="92D050"/>
              </a:solidFill>
              <a:miter lim="800000"/>
              <a:headEnd/>
              <a:tailEnd/>
            </a:ln>
          </p:spPr>
        </p:pic>
        <p:pic>
          <p:nvPicPr>
            <p:cNvPr id="12" name="Picture 20"/>
            <p:cNvPicPr>
              <a:picLocks noChangeAspect="1" noChangeArrowheads="1"/>
            </p:cNvPicPr>
            <p:nvPr/>
          </p:nvPicPr>
          <p:blipFill>
            <a:blip r:embed="rId3" cstate="print">
              <a:lum contrast="36000"/>
            </a:blip>
            <a:srcRect/>
            <a:stretch>
              <a:fillRect/>
            </a:stretch>
          </p:blipFill>
          <p:spPr bwMode="auto">
            <a:xfrm>
              <a:off x="357158" y="4286256"/>
              <a:ext cx="1700910" cy="1143008"/>
            </a:xfrm>
            <a:prstGeom prst="rect">
              <a:avLst/>
            </a:prstGeom>
            <a:noFill/>
            <a:ln w="28575">
              <a:solidFill>
                <a:srgbClr val="00B0F0"/>
              </a:solidFill>
              <a:miter lim="800000"/>
              <a:headEnd/>
              <a:tailEnd/>
            </a:ln>
          </p:spPr>
        </p:pic>
        <p:pic>
          <p:nvPicPr>
            <p:cNvPr id="7" name="Picture 20"/>
            <p:cNvPicPr>
              <a:picLocks noChangeAspect="1" noChangeArrowheads="1"/>
            </p:cNvPicPr>
            <p:nvPr/>
          </p:nvPicPr>
          <p:blipFill>
            <a:blip r:embed="rId4" cstate="print">
              <a:lum contrast="36000"/>
            </a:blip>
            <a:srcRect/>
            <a:stretch>
              <a:fillRect/>
            </a:stretch>
          </p:blipFill>
          <p:spPr bwMode="auto">
            <a:xfrm>
              <a:off x="428596" y="4357694"/>
              <a:ext cx="1700910" cy="1143008"/>
            </a:xfrm>
            <a:prstGeom prst="rect">
              <a:avLst/>
            </a:prstGeom>
            <a:noFill/>
            <a:ln w="28575">
              <a:solidFill>
                <a:srgbClr val="000099"/>
              </a:solidFill>
              <a:miter lim="800000"/>
              <a:headEnd/>
              <a:tailEnd/>
            </a:ln>
          </p:spPr>
        </p:pic>
        <p:pic>
          <p:nvPicPr>
            <p:cNvPr id="10" name="Picture 20"/>
            <p:cNvPicPr>
              <a:picLocks noChangeAspect="1" noChangeArrowheads="1"/>
            </p:cNvPicPr>
            <p:nvPr/>
          </p:nvPicPr>
          <p:blipFill>
            <a:blip r:embed="rId4" cstate="print">
              <a:lum bright="20000" contrast="36000"/>
            </a:blip>
            <a:srcRect/>
            <a:stretch>
              <a:fillRect/>
            </a:stretch>
          </p:blipFill>
          <p:spPr bwMode="auto">
            <a:xfrm>
              <a:off x="465200" y="4429132"/>
              <a:ext cx="1700910" cy="1143008"/>
            </a:xfrm>
            <a:prstGeom prst="rect">
              <a:avLst/>
            </a:prstGeom>
            <a:noFill/>
            <a:ln w="28575">
              <a:solidFill>
                <a:srgbClr val="B83208"/>
              </a:solidFill>
              <a:miter lim="800000"/>
              <a:headEnd/>
              <a:tailEnd/>
            </a:ln>
          </p:spPr>
        </p:pic>
      </p:grpSp>
      <p:pic>
        <p:nvPicPr>
          <p:cNvPr id="13" name="Picture 21"/>
          <p:cNvPicPr>
            <a:picLocks noChangeAspect="1" noChangeArrowheads="1"/>
          </p:cNvPicPr>
          <p:nvPr/>
        </p:nvPicPr>
        <p:blipFill>
          <a:blip r:embed="rId2" cstate="print">
            <a:lum bright="20000" contrast="48000"/>
          </a:blip>
          <a:srcRect/>
          <a:stretch>
            <a:fillRect/>
          </a:stretch>
        </p:blipFill>
        <p:spPr bwMode="auto">
          <a:xfrm>
            <a:off x="5349819" y="1867625"/>
            <a:ext cx="2126137" cy="1071571"/>
          </a:xfrm>
          <a:prstGeom prst="rect">
            <a:avLst/>
          </a:prstGeom>
          <a:noFill/>
          <a:ln w="28575">
            <a:solidFill>
              <a:srgbClr val="7030A0"/>
            </a:solidFill>
            <a:miter lim="800000"/>
            <a:headEnd/>
            <a:tailEnd/>
          </a:ln>
        </p:spPr>
      </p:pic>
      <p:pic>
        <p:nvPicPr>
          <p:cNvPr id="15" name="Picture 21"/>
          <p:cNvPicPr>
            <a:picLocks noChangeAspect="1" noChangeArrowheads="1"/>
          </p:cNvPicPr>
          <p:nvPr/>
        </p:nvPicPr>
        <p:blipFill>
          <a:blip r:embed="rId2" cstate="print">
            <a:lum bright="40000" contrast="48000"/>
          </a:blip>
          <a:srcRect/>
          <a:stretch>
            <a:fillRect/>
          </a:stretch>
        </p:blipFill>
        <p:spPr bwMode="auto">
          <a:xfrm>
            <a:off x="5540320" y="2010501"/>
            <a:ext cx="2126137" cy="1071571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17" name="右箭头 16"/>
          <p:cNvSpPr/>
          <p:nvPr/>
        </p:nvSpPr>
        <p:spPr>
          <a:xfrm>
            <a:off x="3094424" y="2367692"/>
            <a:ext cx="2000264" cy="142876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8" name="右箭头 17"/>
          <p:cNvSpPr/>
          <p:nvPr/>
        </p:nvSpPr>
        <p:spPr>
          <a:xfrm>
            <a:off x="7761707" y="2367692"/>
            <a:ext cx="1953819" cy="142876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1" name="TextBox 20"/>
          <p:cNvSpPr txBox="1"/>
          <p:nvPr/>
        </p:nvSpPr>
        <p:spPr>
          <a:xfrm>
            <a:off x="857213" y="3153511"/>
            <a:ext cx="171451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遥感图像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905499" y="3184713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特征信息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096528" y="3153511"/>
            <a:ext cx="1809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分类结果图</a:t>
            </a:r>
          </a:p>
        </p:txBody>
      </p:sp>
      <p:sp>
        <p:nvSpPr>
          <p:cNvPr id="27" name="标题 1"/>
          <p:cNvSpPr>
            <a:spLocks noGrp="1"/>
          </p:cNvSpPr>
          <p:nvPr>
            <p:ph type="title"/>
          </p:nvPr>
        </p:nvSpPr>
        <p:spPr>
          <a:xfrm>
            <a:off x="0" y="15571"/>
            <a:ext cx="6913033" cy="422910"/>
          </a:xfrm>
        </p:spPr>
        <p:txBody>
          <a:bodyPr/>
          <a:lstStyle/>
          <a:p>
            <a:pPr algn="l"/>
            <a:r>
              <a:rPr lang="zh-CN" altLang="en-US" sz="3735" b="1" dirty="0">
                <a:latin typeface="楷体" panose="02010609060101010101" pitchFamily="49" charset="-122"/>
                <a:ea typeface="楷体" panose="02010609060101010101" pitchFamily="49" charset="-122"/>
              </a:rPr>
              <a:t>遥感图像</a:t>
            </a:r>
            <a:r>
              <a:rPr lang="zh-CN" altLang="en-US" sz="3735" dirty="0">
                <a:latin typeface="楷体" panose="02010609060101010101" pitchFamily="49" charset="-122"/>
                <a:ea typeface="楷体" panose="02010609060101010101" pitchFamily="49" charset="-122"/>
              </a:rPr>
              <a:t>特征提取与分类</a:t>
            </a:r>
            <a:endParaRPr lang="zh-CN" altLang="en-US" sz="3735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3" name="灯片编号占位符 3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z="2665" smtClean="0"/>
              <a:t>3</a:t>
            </a:fld>
            <a:endParaRPr lang="zh-CN" altLang="en-US" sz="2665"/>
          </a:p>
        </p:txBody>
      </p:sp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61972" y="1886688"/>
            <a:ext cx="2225220" cy="1123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7" name="椭圆 36"/>
          <p:cNvSpPr/>
          <p:nvPr/>
        </p:nvSpPr>
        <p:spPr>
          <a:xfrm>
            <a:off x="2762228" y="2867759"/>
            <a:ext cx="6095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8" name="椭圆 37"/>
          <p:cNvSpPr/>
          <p:nvPr/>
        </p:nvSpPr>
        <p:spPr>
          <a:xfrm>
            <a:off x="2771105" y="2013361"/>
            <a:ext cx="60959" cy="45719"/>
          </a:xfrm>
          <a:prstGeom prst="ellipse">
            <a:avLst/>
          </a:prstGeom>
          <a:solidFill>
            <a:schemeClr val="accent2"/>
          </a:solidFill>
          <a:ln>
            <a:solidFill>
              <a:srgbClr val="2E08B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9" name="椭圆 38"/>
          <p:cNvSpPr/>
          <p:nvPr/>
        </p:nvSpPr>
        <p:spPr>
          <a:xfrm>
            <a:off x="796256" y="2964916"/>
            <a:ext cx="60959" cy="45719"/>
          </a:xfrm>
          <a:prstGeom prst="ellipse">
            <a:avLst/>
          </a:prstGeom>
          <a:solidFill>
            <a:srgbClr val="A80886"/>
          </a:solidFill>
          <a:ln>
            <a:solidFill>
              <a:srgbClr val="A8088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0" name="椭圆 39"/>
          <p:cNvSpPr/>
          <p:nvPr/>
        </p:nvSpPr>
        <p:spPr>
          <a:xfrm>
            <a:off x="2889247" y="2183867"/>
            <a:ext cx="60959" cy="4571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1" name="椭圆 40"/>
          <p:cNvSpPr/>
          <p:nvPr/>
        </p:nvSpPr>
        <p:spPr>
          <a:xfrm>
            <a:off x="2840985" y="2424853"/>
            <a:ext cx="60959" cy="45719"/>
          </a:xfrm>
          <a:prstGeom prst="ellipse">
            <a:avLst/>
          </a:prstGeom>
          <a:solidFill>
            <a:srgbClr val="10A028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6" name="TextBox 25"/>
          <p:cNvSpPr txBox="1"/>
          <p:nvPr/>
        </p:nvSpPr>
        <p:spPr>
          <a:xfrm>
            <a:off x="380960" y="4286256"/>
            <a:ext cx="10953827" cy="1876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lphaLcParenR"/>
            </a:pPr>
            <a:r>
              <a:rPr lang="zh-CN" altLang="en-US" sz="3200" dirty="0"/>
              <a:t>高光谱图像降维，减少计算量、存储空间和传输时间</a:t>
            </a:r>
            <a:r>
              <a:rPr lang="en-US" altLang="zh-CN" sz="3200" dirty="0"/>
              <a:t>;</a:t>
            </a:r>
          </a:p>
          <a:p>
            <a:pPr marL="342900" indent="-342900">
              <a:spcAft>
                <a:spcPts val="1200"/>
              </a:spcAft>
              <a:buFont typeface="+mj-lt"/>
              <a:buAutoNum type="alphaLcParenR"/>
            </a:pPr>
            <a:r>
              <a:rPr lang="zh-CN" altLang="en-US" sz="3200" dirty="0"/>
              <a:t>提取易判别的特征信息</a:t>
            </a:r>
            <a:r>
              <a:rPr lang="en-US" altLang="zh-CN" sz="3200" dirty="0"/>
              <a:t>;</a:t>
            </a:r>
          </a:p>
          <a:p>
            <a:pPr marL="342900" indent="-342900">
              <a:spcAft>
                <a:spcPts val="1200"/>
              </a:spcAft>
              <a:buFont typeface="+mj-lt"/>
              <a:buAutoNum type="alphaLcParenR"/>
            </a:pPr>
            <a:r>
              <a:rPr lang="zh-CN" altLang="en-US" sz="3200" dirty="0"/>
              <a:t>分类识别，提高分类精度</a:t>
            </a:r>
            <a:r>
              <a:rPr lang="en-US" altLang="zh-CN" sz="3200" dirty="0"/>
              <a:t>;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66712" y="1000108"/>
            <a:ext cx="609604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研究技术路线：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61963" y="3786191"/>
            <a:ext cx="609604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研究课题目标：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ldLvl="0" animBg="1"/>
      <p:bldP spid="38" grpId="0" bldLvl="0" animBg="1"/>
      <p:bldP spid="39" grpId="0" bldLvl="0" animBg="1"/>
      <p:bldP spid="40" grpId="0" bldLvl="0" animBg="1"/>
      <p:bldP spid="41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616" y="146696"/>
            <a:ext cx="6913033" cy="422910"/>
          </a:xfrm>
        </p:spPr>
        <p:txBody>
          <a:bodyPr/>
          <a:lstStyle/>
          <a:p>
            <a:pPr algn="l"/>
            <a:r>
              <a:rPr lang="zh-CN" altLang="en-US" sz="2800" dirty="0">
                <a:solidFill>
                  <a:srgbClr val="FF0000"/>
                </a:solidFill>
              </a:rPr>
              <a:t>特征提取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613652" y="6245225"/>
            <a:ext cx="658812" cy="476250"/>
          </a:xfrm>
        </p:spPr>
        <p:txBody>
          <a:bodyPr/>
          <a:lstStyle/>
          <a:p>
            <a:pPr>
              <a:defRPr/>
            </a:pPr>
            <a:fld id="{1C55A737-7305-C948-83EB-E10D74E73741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6" name="Rounded Rectangle 1"/>
          <p:cNvSpPr>
            <a:spLocks noChangeArrowheads="1"/>
          </p:cNvSpPr>
          <p:nvPr/>
        </p:nvSpPr>
        <p:spPr bwMode="auto">
          <a:xfrm flipH="1">
            <a:off x="3524232" y="2474083"/>
            <a:ext cx="2000264" cy="1000132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zh-CN" altLang="en-US" sz="1600" dirty="0"/>
              <a:t>特征提取</a:t>
            </a:r>
            <a:endParaRPr lang="en-US" altLang="zh-CN" sz="1600" dirty="0"/>
          </a:p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 altLang="en-US" sz="1600" dirty="0"/>
          </a:p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zh-CN" altLang="en-US" sz="1600" dirty="0"/>
              <a:t>降维</a:t>
            </a:r>
            <a:endParaRPr lang="en-US" altLang="en-US" sz="1600" dirty="0"/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 flipH="1">
            <a:off x="2166911" y="4290810"/>
            <a:ext cx="892847" cy="30995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90000" tIns="46800" rIns="90000" bIns="46800" anchor="ctr">
            <a:spAutoFit/>
          </a:bodyPr>
          <a:lstStyle/>
          <a:p>
            <a:pPr algn="ctr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>
                <a:solidFill>
                  <a:srgbClr val="000000"/>
                </a:solidFill>
                <a:ea typeface="宋体" charset="-122"/>
              </a:rPr>
              <a:t>HSI</a:t>
            </a:r>
          </a:p>
        </p:txBody>
      </p:sp>
      <p:sp>
        <p:nvSpPr>
          <p:cNvPr id="10" name="Text Box 15"/>
          <p:cNvSpPr txBox="1">
            <a:spLocks noChangeArrowheads="1"/>
          </p:cNvSpPr>
          <p:nvPr/>
        </p:nvSpPr>
        <p:spPr bwMode="auto">
          <a:xfrm flipH="1">
            <a:off x="4167173" y="1545390"/>
            <a:ext cx="1000132" cy="40229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2000" i="1" dirty="0">
                <a:solidFill>
                  <a:srgbClr val="FF0000"/>
                </a:solidFill>
                <a:ea typeface="宋体" charset="-122"/>
              </a:rPr>
              <a:t>D&gt;&gt;d</a:t>
            </a: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 flipH="1">
            <a:off x="5433534" y="4456417"/>
            <a:ext cx="2046989" cy="34073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90000" tIns="46800" rIns="90000" bIns="46800" anchor="ctr">
            <a:spAutoFit/>
          </a:bodyPr>
          <a:lstStyle/>
          <a:p>
            <a:pPr algn="ctr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zh-CN" altLang="en-US" sz="1600" dirty="0">
                <a:solidFill>
                  <a:srgbClr val="000000"/>
                </a:solidFill>
                <a:ea typeface="宋体" charset="-122"/>
              </a:rPr>
              <a:t>低维特征</a:t>
            </a:r>
            <a:endParaRPr lang="en-US" altLang="en-US" sz="1600" dirty="0">
              <a:solidFill>
                <a:srgbClr val="000000"/>
              </a:solidFill>
              <a:ea typeface="宋体" charset="-122"/>
            </a:endParaRPr>
          </a:p>
        </p:txBody>
      </p:sp>
      <p:pic>
        <p:nvPicPr>
          <p:cNvPr id="12" name="Picture 2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flipH="1">
            <a:off x="5951426" y="1670630"/>
            <a:ext cx="1291770" cy="242908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3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H="1">
            <a:off x="5809536" y="1794319"/>
            <a:ext cx="1269470" cy="2416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4" name="Picture 2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flipH="1">
            <a:off x="5667372" y="1902580"/>
            <a:ext cx="1251298" cy="242908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5" name="Text Box 30"/>
          <p:cNvSpPr txBox="1">
            <a:spLocks noChangeArrowheads="1"/>
          </p:cNvSpPr>
          <p:nvPr/>
        </p:nvSpPr>
        <p:spPr bwMode="auto">
          <a:xfrm flipH="1">
            <a:off x="2095472" y="1259638"/>
            <a:ext cx="1143006" cy="34073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1600" i="1" dirty="0">
                <a:solidFill>
                  <a:srgbClr val="000000"/>
                </a:solidFill>
                <a:ea typeface="宋体" charset="-122"/>
              </a:rPr>
              <a:t>D</a:t>
            </a:r>
            <a:r>
              <a:rPr lang="en-US" altLang="en-US" sz="1600" dirty="0">
                <a:solidFill>
                  <a:srgbClr val="000000"/>
                </a:solidFill>
                <a:ea typeface="宋体" charset="-122"/>
              </a:rPr>
              <a:t> </a:t>
            </a:r>
            <a:r>
              <a:rPr lang="zh-CN" altLang="en-US" sz="1600" dirty="0">
                <a:solidFill>
                  <a:srgbClr val="000000"/>
                </a:solidFill>
                <a:ea typeface="宋体" charset="-122"/>
              </a:rPr>
              <a:t>波段</a:t>
            </a:r>
            <a:endParaRPr lang="en-US" altLang="en-US" sz="1600" dirty="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16" name="Text Box 31"/>
          <p:cNvSpPr txBox="1">
            <a:spLocks noChangeArrowheads="1"/>
          </p:cNvSpPr>
          <p:nvPr/>
        </p:nvSpPr>
        <p:spPr bwMode="auto">
          <a:xfrm flipH="1">
            <a:off x="6096001" y="1331076"/>
            <a:ext cx="1156651" cy="34073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1600" i="1" dirty="0">
                <a:solidFill>
                  <a:srgbClr val="000000"/>
                </a:solidFill>
                <a:ea typeface="宋体" charset="-122"/>
              </a:rPr>
              <a:t>d</a:t>
            </a:r>
            <a:r>
              <a:rPr lang="en-US" altLang="en-US" sz="1600" dirty="0">
                <a:solidFill>
                  <a:srgbClr val="000000"/>
                </a:solidFill>
                <a:ea typeface="宋体" charset="-122"/>
              </a:rPr>
              <a:t> </a:t>
            </a:r>
            <a:r>
              <a:rPr lang="zh-CN" altLang="en-US" sz="1600" dirty="0">
                <a:solidFill>
                  <a:srgbClr val="000000"/>
                </a:solidFill>
                <a:ea typeface="宋体" charset="-122"/>
              </a:rPr>
              <a:t>波段</a:t>
            </a:r>
            <a:endParaRPr lang="en-US" altLang="en-US" sz="1600" dirty="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18" name="Text Box 83"/>
          <p:cNvSpPr txBox="1">
            <a:spLocks noChangeArrowheads="1"/>
          </p:cNvSpPr>
          <p:nvPr/>
        </p:nvSpPr>
        <p:spPr bwMode="auto">
          <a:xfrm flipH="1">
            <a:off x="8604634" y="4286049"/>
            <a:ext cx="2018036" cy="34073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zh-CN" altLang="en-US" sz="1600" dirty="0">
                <a:solidFill>
                  <a:srgbClr val="000000"/>
                </a:solidFill>
                <a:ea typeface="宋体" charset="-122"/>
              </a:rPr>
              <a:t>分类结果图</a:t>
            </a:r>
            <a:endParaRPr lang="en-US" altLang="en-US" sz="1600" dirty="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19" name="AutoShape 9"/>
          <p:cNvSpPr>
            <a:spLocks noChangeArrowheads="1"/>
          </p:cNvSpPr>
          <p:nvPr/>
        </p:nvSpPr>
        <p:spPr bwMode="auto">
          <a:xfrm>
            <a:off x="3309918" y="2831274"/>
            <a:ext cx="2357454" cy="214314"/>
          </a:xfrm>
          <a:prstGeom prst="rightArrow">
            <a:avLst>
              <a:gd name="adj1" fmla="val 50000"/>
              <a:gd name="adj2" fmla="val 41954"/>
            </a:avLst>
          </a:prstGeom>
          <a:solidFill>
            <a:srgbClr val="4F81BD"/>
          </a:solidFill>
          <a:ln w="12600" cap="sq">
            <a:solidFill>
              <a:srgbClr val="385D8A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 altLang="en-US"/>
          </a:p>
        </p:txBody>
      </p:sp>
      <p:pic>
        <p:nvPicPr>
          <p:cNvPr id="20" name="Picture 2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flipH="1">
            <a:off x="1809720" y="1662035"/>
            <a:ext cx="1502384" cy="26694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1" name="TextBox 2"/>
          <p:cNvSpPr txBox="1">
            <a:spLocks noChangeArrowheads="1"/>
          </p:cNvSpPr>
          <p:nvPr/>
        </p:nvSpPr>
        <p:spPr bwMode="auto">
          <a:xfrm flipH="1">
            <a:off x="7552177" y="2589475"/>
            <a:ext cx="101632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600" dirty="0"/>
              <a:t>分类</a:t>
            </a:r>
            <a:endParaRPr lang="en-US" sz="1600" dirty="0"/>
          </a:p>
        </p:txBody>
      </p:sp>
      <p:sp>
        <p:nvSpPr>
          <p:cNvPr id="22" name="AutoShape 9"/>
          <p:cNvSpPr>
            <a:spLocks noChangeArrowheads="1"/>
          </p:cNvSpPr>
          <p:nvPr/>
        </p:nvSpPr>
        <p:spPr bwMode="auto">
          <a:xfrm>
            <a:off x="7239008" y="2831273"/>
            <a:ext cx="1357322" cy="214314"/>
          </a:xfrm>
          <a:prstGeom prst="rightArrow">
            <a:avLst>
              <a:gd name="adj1" fmla="val 50000"/>
              <a:gd name="adj2" fmla="val 41954"/>
            </a:avLst>
          </a:prstGeom>
          <a:solidFill>
            <a:srgbClr val="4F81BD"/>
          </a:solidFill>
          <a:ln w="12600" cap="sq">
            <a:solidFill>
              <a:srgbClr val="385D8A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 altLang="en-US"/>
          </a:p>
        </p:txBody>
      </p:sp>
      <p:pic>
        <p:nvPicPr>
          <p:cNvPr id="43009" name="Picture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596331" y="1759704"/>
            <a:ext cx="1249957" cy="2514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" name="Picture 2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flipH="1">
            <a:off x="5546705" y="2037130"/>
            <a:ext cx="1251298" cy="242908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5" name="Rectangle 5"/>
          <p:cNvSpPr>
            <a:spLocks noChangeArrowheads="1"/>
          </p:cNvSpPr>
          <p:nvPr/>
        </p:nvSpPr>
        <p:spPr bwMode="auto">
          <a:xfrm>
            <a:off x="1703389" y="981075"/>
            <a:ext cx="835342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 sz="320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112646" name="Rectangle 6"/>
          <p:cNvSpPr>
            <a:spLocks noChangeArrowheads="1"/>
          </p:cNvSpPr>
          <p:nvPr/>
        </p:nvSpPr>
        <p:spPr bwMode="auto">
          <a:xfrm>
            <a:off x="6595970" y="214290"/>
            <a:ext cx="4072030" cy="57150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marL="609600" indent="-609600"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</a:pPr>
            <a:r>
              <a:rPr lang="en-US" altLang="zh-CN" sz="2800" dirty="0">
                <a:solidFill>
                  <a:srgbClr val="FF0000"/>
                </a:solidFill>
                <a:latin typeface="Arial" charset="0"/>
                <a:ea typeface="宋体" charset="-122"/>
              </a:rPr>
              <a:t>Linear feature extraction</a:t>
            </a:r>
            <a:endParaRPr lang="en-US" sz="2800" dirty="0">
              <a:solidFill>
                <a:srgbClr val="FF0000"/>
              </a:solidFill>
              <a:latin typeface="Arial" charset="0"/>
            </a:endParaRPr>
          </a:p>
        </p:txBody>
      </p:sp>
      <p:pic>
        <p:nvPicPr>
          <p:cNvPr id="112699" name="Picture 59" descr="F4EE6R[HP{SI1732(}76)6W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68947" y="3232134"/>
            <a:ext cx="1219200" cy="2352675"/>
          </a:xfrm>
          <a:prstGeom prst="rect">
            <a:avLst/>
          </a:prstGeom>
          <a:noFill/>
        </p:spPr>
      </p:pic>
      <p:graphicFrame>
        <p:nvGraphicFramePr>
          <p:cNvPr id="112653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3875854"/>
              </p:ext>
            </p:extLst>
          </p:nvPr>
        </p:nvGraphicFramePr>
        <p:xfrm>
          <a:off x="4551359" y="1044035"/>
          <a:ext cx="223202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Equation" r:id="rId5" imgW="1016000" imgH="241300" progId="Equation.DSMT4">
                  <p:embed/>
                </p:oleObj>
              </mc:Choice>
              <mc:Fallback>
                <p:oleObj name="Equation" r:id="rId5" imgW="1016000" imgH="241300" progId="Equation.DSMT4">
                  <p:embed/>
                  <p:pic>
                    <p:nvPicPr>
                      <p:cNvPr id="112653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1359" y="1044035"/>
                        <a:ext cx="2232025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B8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62" name="Rectangle 22"/>
          <p:cNvSpPr>
            <a:spLocks noChangeArrowheads="1"/>
          </p:cNvSpPr>
          <p:nvPr/>
        </p:nvSpPr>
        <p:spPr bwMode="auto">
          <a:xfrm>
            <a:off x="2024035" y="1000108"/>
            <a:ext cx="51847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FF0000"/>
              </a:buClr>
              <a:buFont typeface="Times New Roman" pitchFamily="18" charset="0"/>
              <a:buChar char="•"/>
            </a:pPr>
            <a:r>
              <a:rPr lang="zh-CN" altLang="en-US" sz="3200" dirty="0">
                <a:solidFill>
                  <a:srgbClr val="000000"/>
                </a:solidFill>
                <a:ea typeface="宋体" charset="-122"/>
              </a:rPr>
              <a:t>高维样本点</a:t>
            </a:r>
            <a:r>
              <a:rPr lang="en-US" altLang="zh-CN" sz="3200" dirty="0">
                <a:solidFill>
                  <a:srgbClr val="000000"/>
                </a:solidFill>
                <a:ea typeface="宋体" charset="-122"/>
              </a:rPr>
              <a:t>:</a:t>
            </a:r>
            <a:endParaRPr lang="en-US" sz="3200" dirty="0">
              <a:solidFill>
                <a:srgbClr val="000000"/>
              </a:solidFill>
            </a:endParaRPr>
          </a:p>
        </p:txBody>
      </p:sp>
      <p:grpSp>
        <p:nvGrpSpPr>
          <p:cNvPr id="3" name="Group 41"/>
          <p:cNvGrpSpPr>
            <a:grpSpLocks/>
          </p:cNvGrpSpPr>
          <p:nvPr/>
        </p:nvGrpSpPr>
        <p:grpSpPr bwMode="auto">
          <a:xfrm>
            <a:off x="7608168" y="3143249"/>
            <a:ext cx="2374900" cy="1008063"/>
            <a:chOff x="4014" y="2115"/>
            <a:chExt cx="1134" cy="499"/>
          </a:xfrm>
        </p:grpSpPr>
        <p:sp>
          <p:nvSpPr>
            <p:cNvPr id="112671" name="Oval 31"/>
            <p:cNvSpPr>
              <a:spLocks noChangeArrowheads="1"/>
            </p:cNvSpPr>
            <p:nvPr/>
          </p:nvSpPr>
          <p:spPr bwMode="auto">
            <a:xfrm>
              <a:off x="4014" y="2115"/>
              <a:ext cx="1134" cy="499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72" name="Oval 32"/>
            <p:cNvSpPr>
              <a:spLocks noChangeArrowheads="1"/>
            </p:cNvSpPr>
            <p:nvPr/>
          </p:nvSpPr>
          <p:spPr bwMode="auto">
            <a:xfrm>
              <a:off x="4220" y="2387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73" name="Oval 33"/>
            <p:cNvSpPr>
              <a:spLocks noChangeArrowheads="1"/>
            </p:cNvSpPr>
            <p:nvPr/>
          </p:nvSpPr>
          <p:spPr bwMode="auto">
            <a:xfrm>
              <a:off x="4508" y="2387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74" name="Oval 34"/>
            <p:cNvSpPr>
              <a:spLocks noChangeArrowheads="1"/>
            </p:cNvSpPr>
            <p:nvPr/>
          </p:nvSpPr>
          <p:spPr bwMode="auto">
            <a:xfrm>
              <a:off x="4783" y="2387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12679" name="Object 39"/>
            <p:cNvGraphicFramePr>
              <a:graphicFrameLocks noChangeAspect="1"/>
            </p:cNvGraphicFramePr>
            <p:nvPr/>
          </p:nvGraphicFramePr>
          <p:xfrm>
            <a:off x="4286" y="2115"/>
            <a:ext cx="635" cy="3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8" name="Equation" r:id="rId7" imgW="508000" imgH="241300" progId="Equation.DSMT4">
                    <p:embed/>
                  </p:oleObj>
                </mc:Choice>
                <mc:Fallback>
                  <p:oleObj name="Equation" r:id="rId7" imgW="508000" imgH="241300" progId="Equation.DSMT4">
                    <p:embed/>
                    <p:pic>
                      <p:nvPicPr>
                        <p:cNvPr id="112679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86" y="2115"/>
                          <a:ext cx="635" cy="3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B8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12705" name="Picture 65" descr="HBN1~3VZ1OJJO4RLUUZQR{D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247436" y="3169212"/>
            <a:ext cx="1583335" cy="2444176"/>
          </a:xfrm>
          <a:prstGeom prst="rect">
            <a:avLst/>
          </a:prstGeom>
          <a:noFill/>
        </p:spPr>
      </p:pic>
      <p:graphicFrame>
        <p:nvGraphicFramePr>
          <p:cNvPr id="112660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3953887"/>
              </p:ext>
            </p:extLst>
          </p:nvPr>
        </p:nvGraphicFramePr>
        <p:xfrm>
          <a:off x="4906743" y="1637707"/>
          <a:ext cx="1995458" cy="5532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Equation" r:id="rId10" imgW="1040948" imgH="241195" progId="Equation.DSMT4">
                  <p:embed/>
                </p:oleObj>
              </mc:Choice>
              <mc:Fallback>
                <p:oleObj name="Equation" r:id="rId10" imgW="1040948" imgH="241195" progId="Equation.DSMT4">
                  <p:embed/>
                  <p:pic>
                    <p:nvPicPr>
                      <p:cNvPr id="11266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6743" y="1637707"/>
                        <a:ext cx="1995458" cy="5532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B8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64" name="Rectangle 24"/>
          <p:cNvSpPr>
            <a:spLocks noChangeArrowheads="1"/>
          </p:cNvSpPr>
          <p:nvPr/>
        </p:nvSpPr>
        <p:spPr bwMode="auto">
          <a:xfrm>
            <a:off x="2024034" y="1629780"/>
            <a:ext cx="290496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Clr>
                <a:srgbClr val="FF0000"/>
              </a:buClr>
              <a:buFont typeface="Times New Roman" pitchFamily="18" charset="0"/>
              <a:buChar char="•"/>
            </a:pPr>
            <a:r>
              <a:rPr lang="zh-CN" altLang="en-US" sz="3200" dirty="0">
                <a:ea typeface="宋体" charset="-122"/>
              </a:rPr>
              <a:t>提取低维特征</a:t>
            </a:r>
            <a:r>
              <a:rPr lang="en-US" altLang="zh-CN" sz="3200" dirty="0">
                <a:solidFill>
                  <a:srgbClr val="000000"/>
                </a:solidFill>
                <a:ea typeface="宋体" charset="-122"/>
              </a:rPr>
              <a:t>:</a:t>
            </a:r>
            <a:endParaRPr lang="zh-CN" altLang="en-US" sz="3200" dirty="0">
              <a:solidFill>
                <a:srgbClr val="000000"/>
              </a:solidFill>
              <a:ea typeface="宋体" charset="-122"/>
            </a:endParaRPr>
          </a:p>
        </p:txBody>
      </p:sp>
      <p:grpSp>
        <p:nvGrpSpPr>
          <p:cNvPr id="5" name="Group 69"/>
          <p:cNvGrpSpPr>
            <a:grpSpLocks/>
          </p:cNvGrpSpPr>
          <p:nvPr/>
        </p:nvGrpSpPr>
        <p:grpSpPr bwMode="auto">
          <a:xfrm>
            <a:off x="7096133" y="4643448"/>
            <a:ext cx="3103141" cy="876753"/>
            <a:chOff x="3515" y="2931"/>
            <a:chExt cx="1905" cy="523"/>
          </a:xfrm>
        </p:grpSpPr>
        <p:sp>
          <p:nvSpPr>
            <p:cNvPr id="112688" name="AutoShape 48"/>
            <p:cNvSpPr>
              <a:spLocks noChangeArrowheads="1"/>
            </p:cNvSpPr>
            <p:nvPr/>
          </p:nvSpPr>
          <p:spPr bwMode="auto">
            <a:xfrm>
              <a:off x="3515" y="2931"/>
              <a:ext cx="1905" cy="491"/>
            </a:xfrm>
            <a:prstGeom prst="parallelogram">
              <a:avLst>
                <a:gd name="adj" fmla="val 131198"/>
              </a:avLst>
            </a:prstGeom>
            <a:solidFill>
              <a:srgbClr val="00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" name="Group 56"/>
            <p:cNvGrpSpPr>
              <a:grpSpLocks/>
            </p:cNvGrpSpPr>
            <p:nvPr/>
          </p:nvGrpSpPr>
          <p:grpSpPr bwMode="auto">
            <a:xfrm>
              <a:off x="4105" y="3067"/>
              <a:ext cx="771" cy="136"/>
              <a:chOff x="3470" y="2387"/>
              <a:chExt cx="590" cy="91"/>
            </a:xfrm>
          </p:grpSpPr>
          <p:sp>
            <p:nvSpPr>
              <p:cNvPr id="112691" name="Oval 51"/>
              <p:cNvSpPr>
                <a:spLocks noChangeArrowheads="1"/>
              </p:cNvSpPr>
              <p:nvPr/>
            </p:nvSpPr>
            <p:spPr bwMode="auto">
              <a:xfrm>
                <a:off x="3470" y="2387"/>
                <a:ext cx="91" cy="91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692" name="Oval 52"/>
              <p:cNvSpPr>
                <a:spLocks noChangeArrowheads="1"/>
              </p:cNvSpPr>
              <p:nvPr/>
            </p:nvSpPr>
            <p:spPr bwMode="auto">
              <a:xfrm>
                <a:off x="3697" y="2387"/>
                <a:ext cx="91" cy="91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693" name="Oval 53"/>
              <p:cNvSpPr>
                <a:spLocks noChangeArrowheads="1"/>
              </p:cNvSpPr>
              <p:nvPr/>
            </p:nvSpPr>
            <p:spPr bwMode="auto">
              <a:xfrm>
                <a:off x="3969" y="2387"/>
                <a:ext cx="91" cy="91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112697" name="Object 57"/>
            <p:cNvGraphicFramePr>
              <a:graphicFrameLocks noChangeAspect="1"/>
            </p:cNvGraphicFramePr>
            <p:nvPr/>
          </p:nvGraphicFramePr>
          <p:xfrm>
            <a:off x="4085" y="3144"/>
            <a:ext cx="635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0" name="Equation" r:id="rId12" imgW="495085" imgH="241195" progId="Equation.DSMT4">
                    <p:embed/>
                  </p:oleObj>
                </mc:Choice>
                <mc:Fallback>
                  <p:oleObj name="Equation" r:id="rId12" imgW="495085" imgH="241195" progId="Equation.DSMT4">
                    <p:embed/>
                    <p:pic>
                      <p:nvPicPr>
                        <p:cNvPr id="112697" name="Object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5" y="3144"/>
                          <a:ext cx="635" cy="3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B8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2643" name="AutoShape 3"/>
          <p:cNvSpPr>
            <a:spLocks noChangeArrowheads="1"/>
          </p:cNvSpPr>
          <p:nvPr/>
        </p:nvSpPr>
        <p:spPr bwMode="auto">
          <a:xfrm>
            <a:off x="1801790" y="5500702"/>
            <a:ext cx="936625" cy="357190"/>
          </a:xfrm>
          <a:prstGeom prst="rightArrow">
            <a:avLst>
              <a:gd name="adj1" fmla="val 50000"/>
              <a:gd name="adj2" fmla="val 46530"/>
            </a:avLst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zh-CN" altLang="en-US">
              <a:solidFill>
                <a:srgbClr val="FF0000"/>
              </a:solidFill>
              <a:ea typeface="宋体" charset="-122"/>
            </a:endParaRPr>
          </a:p>
        </p:txBody>
      </p:sp>
      <p:sp>
        <p:nvSpPr>
          <p:cNvPr id="112669" name="Rectangle 29"/>
          <p:cNvSpPr>
            <a:spLocks noChangeArrowheads="1"/>
          </p:cNvSpPr>
          <p:nvPr/>
        </p:nvSpPr>
        <p:spPr bwMode="auto">
          <a:xfrm>
            <a:off x="2782920" y="5429264"/>
            <a:ext cx="7670798" cy="647700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marL="609600" indent="-609600"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</a:pPr>
            <a:r>
              <a:rPr lang="en-US" altLang="zh-CN" sz="3000" dirty="0">
                <a:solidFill>
                  <a:srgbClr val="FF0000"/>
                </a:solidFill>
                <a:ea typeface="宋体" charset="-122"/>
              </a:rPr>
              <a:t> </a:t>
            </a:r>
            <a:r>
              <a:rPr lang="zh-CN" altLang="en-US" sz="2800" dirty="0">
                <a:solidFill>
                  <a:srgbClr val="FF0000"/>
                </a:solidFill>
                <a:latin typeface="Arial" charset="0"/>
                <a:ea typeface="宋体" charset="-122"/>
              </a:rPr>
              <a:t>找到最优投影矩阵</a:t>
            </a:r>
            <a:r>
              <a:rPr lang="en-US" altLang="zh-CN" sz="2800" b="1" dirty="0">
                <a:solidFill>
                  <a:srgbClr val="FF0000"/>
                </a:solidFill>
                <a:latin typeface="Arial" charset="0"/>
                <a:ea typeface="宋体" charset="-122"/>
              </a:rPr>
              <a:t>W</a:t>
            </a:r>
            <a:endParaRPr lang="en-US" sz="2800" b="1" dirty="0">
              <a:solidFill>
                <a:srgbClr val="FF0000"/>
              </a:solidFill>
              <a:latin typeface="Arial" charset="0"/>
            </a:endParaRPr>
          </a:p>
        </p:txBody>
      </p:sp>
      <p:grpSp>
        <p:nvGrpSpPr>
          <p:cNvPr id="8" name="Group 73"/>
          <p:cNvGrpSpPr>
            <a:grpSpLocks/>
          </p:cNvGrpSpPr>
          <p:nvPr/>
        </p:nvGrpSpPr>
        <p:grpSpPr bwMode="auto">
          <a:xfrm>
            <a:off x="2024063" y="2278058"/>
            <a:ext cx="4537075" cy="579438"/>
            <a:chOff x="315" y="1664"/>
            <a:chExt cx="2858" cy="365"/>
          </a:xfrm>
        </p:grpSpPr>
        <p:graphicFrame>
          <p:nvGraphicFramePr>
            <p:cNvPr id="112656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46098359"/>
                </p:ext>
              </p:extLst>
            </p:nvPr>
          </p:nvGraphicFramePr>
          <p:xfrm>
            <a:off x="1726" y="1737"/>
            <a:ext cx="1315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1" name="Equation" r:id="rId14" imgW="1054100" imgH="228600" progId="Equation.DSMT4">
                    <p:embed/>
                  </p:oleObj>
                </mc:Choice>
                <mc:Fallback>
                  <p:oleObj name="Equation" r:id="rId14" imgW="1054100" imgH="228600" progId="Equation.DSMT4">
                    <p:embed/>
                    <p:pic>
                      <p:nvPicPr>
                        <p:cNvPr id="112656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6" y="1737"/>
                          <a:ext cx="1315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B8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663" name="Rectangle 23"/>
            <p:cNvSpPr>
              <a:spLocks noChangeArrowheads="1"/>
            </p:cNvSpPr>
            <p:nvPr/>
          </p:nvSpPr>
          <p:spPr bwMode="auto">
            <a:xfrm>
              <a:off x="315" y="1664"/>
              <a:ext cx="2858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buClr>
                  <a:srgbClr val="FF0000"/>
                </a:buClr>
                <a:buFont typeface="Times New Roman" pitchFamily="18" charset="0"/>
                <a:buChar char="•"/>
              </a:pPr>
              <a:r>
                <a:rPr lang="zh-CN" altLang="en-US" sz="3200" dirty="0">
                  <a:ea typeface="宋体" charset="-122"/>
                </a:rPr>
                <a:t>转换矩阵</a:t>
              </a:r>
              <a:r>
                <a:rPr lang="en-US" altLang="zh-CN" sz="3200" dirty="0">
                  <a:solidFill>
                    <a:srgbClr val="000000"/>
                  </a:solidFill>
                  <a:ea typeface="宋体" charset="-122"/>
                </a:rPr>
                <a:t>:</a:t>
              </a:r>
              <a:endParaRPr lang="en-US" sz="3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9" name="Group 67"/>
          <p:cNvGrpSpPr>
            <a:grpSpLocks/>
          </p:cNvGrpSpPr>
          <p:nvPr/>
        </p:nvGrpSpPr>
        <p:grpSpPr bwMode="auto">
          <a:xfrm>
            <a:off x="8112125" y="3857628"/>
            <a:ext cx="1270023" cy="1012826"/>
            <a:chOff x="4150" y="2475"/>
            <a:chExt cx="771" cy="593"/>
          </a:xfrm>
        </p:grpSpPr>
        <p:sp>
          <p:nvSpPr>
            <p:cNvPr id="112682" name="Line 42"/>
            <p:cNvSpPr>
              <a:spLocks noChangeShapeType="1"/>
            </p:cNvSpPr>
            <p:nvPr/>
          </p:nvSpPr>
          <p:spPr bwMode="auto">
            <a:xfrm>
              <a:off x="4150" y="2478"/>
              <a:ext cx="0" cy="59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684" name="Line 44"/>
            <p:cNvSpPr>
              <a:spLocks noChangeShapeType="1"/>
            </p:cNvSpPr>
            <p:nvPr/>
          </p:nvSpPr>
          <p:spPr bwMode="auto">
            <a:xfrm flipH="1">
              <a:off x="4487" y="2475"/>
              <a:ext cx="29" cy="593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685" name="Line 45"/>
            <p:cNvSpPr>
              <a:spLocks noChangeShapeType="1"/>
            </p:cNvSpPr>
            <p:nvPr/>
          </p:nvSpPr>
          <p:spPr bwMode="auto">
            <a:xfrm flipH="1">
              <a:off x="4830" y="2475"/>
              <a:ext cx="28" cy="5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12687" name="Object 47"/>
            <p:cNvGraphicFramePr>
              <a:graphicFrameLocks noChangeAspect="1"/>
            </p:cNvGraphicFramePr>
            <p:nvPr/>
          </p:nvGraphicFramePr>
          <p:xfrm>
            <a:off x="4150" y="2666"/>
            <a:ext cx="771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2" name="Equation" r:id="rId16" imgW="723586" imgH="203112" progId="Equation.DSMT4">
                    <p:embed/>
                  </p:oleObj>
                </mc:Choice>
                <mc:Fallback>
                  <p:oleObj name="Equation" r:id="rId16" imgW="723586" imgH="203112" progId="Equation.DSMT4">
                    <p:embed/>
                    <p:pic>
                      <p:nvPicPr>
                        <p:cNvPr id="112687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50" y="2666"/>
                          <a:ext cx="771" cy="2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B8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5" name="灯片编号占位符 34"/>
          <p:cNvSpPr>
            <a:spLocks noGrp="1"/>
          </p:cNvSpPr>
          <p:nvPr>
            <p:ph type="sldNum" idx="11"/>
          </p:nvPr>
        </p:nvSpPr>
        <p:spPr>
          <a:xfrm>
            <a:off x="9527950" y="6248400"/>
            <a:ext cx="744514" cy="439738"/>
          </a:xfrm>
        </p:spPr>
        <p:txBody>
          <a:bodyPr/>
          <a:lstStyle/>
          <a:p>
            <a:fld id="{834ACC21-ED8A-49EC-B537-DF7AB6EBD605}" type="slidenum">
              <a:rPr lang="en-US" smtClean="0"/>
              <a:pPr/>
              <a:t>5</a:t>
            </a:fld>
            <a:r>
              <a:rPr lang="en-US" dirty="0"/>
              <a:t> </a:t>
            </a:r>
          </a:p>
        </p:txBody>
      </p:sp>
      <p:sp>
        <p:nvSpPr>
          <p:cNvPr id="36" name="矩形 35"/>
          <p:cNvSpPr/>
          <p:nvPr/>
        </p:nvSpPr>
        <p:spPr>
          <a:xfrm>
            <a:off x="3952860" y="3643314"/>
            <a:ext cx="1428760" cy="78581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885BCDC3-1E4D-4A71-9411-F990B7B07D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4529720"/>
              </p:ext>
            </p:extLst>
          </p:nvPr>
        </p:nvGraphicFramePr>
        <p:xfrm>
          <a:off x="4432230" y="3763129"/>
          <a:ext cx="642942" cy="489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Equation" r:id="rId18" imgW="266400" imgH="203040" progId="Equation.DSMT4">
                  <p:embed/>
                </p:oleObj>
              </mc:Choice>
              <mc:Fallback>
                <p:oleObj name="Equation" r:id="rId18" imgW="266400" imgH="203040" progId="Equation.DSMT4">
                  <p:embed/>
                  <p:pic>
                    <p:nvPicPr>
                      <p:cNvPr id="12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2230" y="3763129"/>
                        <a:ext cx="642942" cy="4898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5" name="Text Box 19"/>
          <p:cNvSpPr txBox="1">
            <a:spLocks noChangeArrowheads="1"/>
          </p:cNvSpPr>
          <p:nvPr/>
        </p:nvSpPr>
        <p:spPr bwMode="auto">
          <a:xfrm>
            <a:off x="3810795" y="3561547"/>
            <a:ext cx="1711997" cy="70128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81639" tIns="42452" rIns="81639" bIns="42452">
            <a:spAutoFit/>
          </a:bodyPr>
          <a:lstStyle/>
          <a:p>
            <a:pPr algn="ctr" defTabSz="414338">
              <a:buClr>
                <a:srgbClr val="000000"/>
              </a:buClr>
              <a:buSzPct val="45000"/>
              <a:tabLst>
                <a:tab pos="657225" algn="l"/>
                <a:tab pos="1312863" algn="l"/>
                <a:tab pos="1970088" algn="l"/>
                <a:tab pos="2627313" algn="l"/>
              </a:tabLst>
            </a:pPr>
            <a:r>
              <a:rPr lang="nl-BE" altLang="zh-CN" sz="2000" dirty="0">
                <a:solidFill>
                  <a:srgbClr val="000000"/>
                </a:solidFill>
                <a:ea typeface="宋体" pitchFamily="2" charset="-122"/>
              </a:rPr>
              <a:t>UPavia</a:t>
            </a:r>
          </a:p>
          <a:p>
            <a:pPr defTabSz="414338">
              <a:buClr>
                <a:srgbClr val="000000"/>
              </a:buClr>
              <a:buSzPct val="45000"/>
              <a:tabLst>
                <a:tab pos="657225" algn="l"/>
                <a:tab pos="1312863" algn="l"/>
                <a:tab pos="1970088" algn="l"/>
                <a:tab pos="2627313" algn="l"/>
              </a:tabLst>
            </a:pPr>
            <a:r>
              <a:rPr lang="nl-BE" altLang="zh-CN" sz="2000" dirty="0">
                <a:solidFill>
                  <a:srgbClr val="000000"/>
                </a:solidFill>
                <a:ea typeface="宋体" pitchFamily="2" charset="-122"/>
              </a:rPr>
              <a:t>610x340x109</a:t>
            </a:r>
          </a:p>
        </p:txBody>
      </p:sp>
      <p:pic>
        <p:nvPicPr>
          <p:cNvPr id="221187" name="Picture 3" descr="E:\超光谱遥感图像\KSCRGB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97143" y="1004241"/>
            <a:ext cx="3006062" cy="2506684"/>
          </a:xfrm>
          <a:prstGeom prst="rect">
            <a:avLst/>
          </a:prstGeom>
          <a:noFill/>
        </p:spPr>
      </p:pic>
      <p:pic>
        <p:nvPicPr>
          <p:cNvPr id="221188" name="Picture 4" descr="C:\Users\Administrator\Desktop\7445421_ori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3496" y="996285"/>
            <a:ext cx="1668345" cy="2565254"/>
          </a:xfrm>
          <a:prstGeom prst="rect">
            <a:avLst/>
          </a:prstGeom>
          <a:noFill/>
        </p:spPr>
      </p:pic>
      <p:sp>
        <p:nvSpPr>
          <p:cNvPr id="10" name="Text Box 19"/>
          <p:cNvSpPr txBox="1">
            <a:spLocks noChangeArrowheads="1"/>
          </p:cNvSpPr>
          <p:nvPr/>
        </p:nvSpPr>
        <p:spPr bwMode="auto">
          <a:xfrm>
            <a:off x="7252298" y="3572082"/>
            <a:ext cx="1734213" cy="70128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42452" rIns="81639" bIns="42452">
            <a:spAutoFit/>
          </a:bodyPr>
          <a:lstStyle/>
          <a:p>
            <a:pPr algn="ctr" defTabSz="414338">
              <a:buClr>
                <a:srgbClr val="000000"/>
              </a:buClr>
              <a:buSzPct val="45000"/>
              <a:tabLst>
                <a:tab pos="657225" algn="l"/>
                <a:tab pos="1312863" algn="l"/>
                <a:tab pos="1970088" algn="l"/>
                <a:tab pos="2627313" algn="l"/>
              </a:tabLst>
            </a:pPr>
            <a:r>
              <a:rPr lang="nl-BE" altLang="zh-CN" sz="2000" dirty="0">
                <a:solidFill>
                  <a:srgbClr val="000000"/>
                </a:solidFill>
                <a:ea typeface="宋体" pitchFamily="2" charset="-122"/>
              </a:rPr>
              <a:t>KSC</a:t>
            </a:r>
          </a:p>
          <a:p>
            <a:pPr defTabSz="414338">
              <a:buClr>
                <a:srgbClr val="000000"/>
              </a:buClr>
              <a:buSzPct val="45000"/>
              <a:tabLst>
                <a:tab pos="657225" algn="l"/>
                <a:tab pos="1312863" algn="l"/>
                <a:tab pos="1970088" algn="l"/>
                <a:tab pos="2627313" algn="l"/>
              </a:tabLst>
            </a:pPr>
            <a:r>
              <a:rPr lang="nl-BE" altLang="zh-CN" sz="2000" dirty="0">
                <a:solidFill>
                  <a:srgbClr val="000000"/>
                </a:solidFill>
                <a:ea typeface="宋体" pitchFamily="2" charset="-122"/>
              </a:rPr>
              <a:t>512x614x176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15069" y="1201001"/>
            <a:ext cx="1828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i="1" dirty="0"/>
              <a:t>数据集</a:t>
            </a:r>
            <a:r>
              <a:rPr lang="en-US" altLang="zh-CN" sz="2800" i="1" dirty="0"/>
              <a:t>:</a:t>
            </a:r>
            <a:endParaRPr lang="zh-CN" altLang="en-US" sz="2800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1660480" y="4640237"/>
            <a:ext cx="691941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i="1" dirty="0"/>
              <a:t>分类器</a:t>
            </a:r>
            <a:r>
              <a:rPr lang="en-US" altLang="zh-CN" sz="2800" i="1" dirty="0"/>
              <a:t>:        </a:t>
            </a:r>
            <a:r>
              <a:rPr lang="en-US" altLang="zh-CN" sz="2400" dirty="0"/>
              <a:t>k-nearest neighbors (k-NN); </a:t>
            </a:r>
          </a:p>
          <a:p>
            <a:r>
              <a:rPr lang="en-US" altLang="zh-CN" sz="2400" dirty="0"/>
              <a:t>                       Support Vector M</a:t>
            </a:r>
            <a:r>
              <a:rPr lang="en-US" sz="2400" dirty="0"/>
              <a:t>achine</a:t>
            </a:r>
            <a:r>
              <a:rPr lang="en-US" sz="2400" b="1" dirty="0"/>
              <a:t> (</a:t>
            </a:r>
            <a:r>
              <a:rPr lang="en-US" altLang="zh-CN" sz="2400" dirty="0"/>
              <a:t>SVM); </a:t>
            </a:r>
          </a:p>
          <a:p>
            <a:r>
              <a:rPr lang="en-US" altLang="zh-CN" sz="2400" dirty="0"/>
              <a:t>                       Random Forest (RF)</a:t>
            </a:r>
            <a:endParaRPr lang="zh-CN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3847315" y="4168789"/>
            <a:ext cx="15087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 </a:t>
            </a:r>
            <a:r>
              <a:rPr lang="en-US" altLang="zh-CN" sz="2000" dirty="0"/>
              <a:t>1.3 m/pixel</a:t>
            </a:r>
            <a:endParaRPr lang="zh-CN" altLang="en-US" sz="2000" dirty="0"/>
          </a:p>
        </p:txBody>
      </p:sp>
      <p:sp>
        <p:nvSpPr>
          <p:cNvPr id="13" name="矩形 12"/>
          <p:cNvSpPr/>
          <p:nvPr/>
        </p:nvSpPr>
        <p:spPr>
          <a:xfrm>
            <a:off x="7533929" y="4226973"/>
            <a:ext cx="13532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18 m/pixel</a:t>
            </a:r>
            <a:endParaRPr lang="zh-CN" altLang="en-US" sz="2000" dirty="0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D3805C9A-653D-4C83-B968-E48E642C9A36}" type="slidenum">
              <a:rPr lang="en-US">
                <a:solidFill>
                  <a:srgbClr val="000000"/>
                </a:solidFill>
                <a:latin typeface="Arial"/>
              </a:rPr>
              <a:pPr>
                <a:lnSpc>
                  <a:spcPct val="100000"/>
                </a:lnSpc>
              </a:pPr>
              <a:t>6</a:t>
            </a:fld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142" name="Picture 6" descr="C:\Users\Administrator\Desktop\ISELD-JA\JSTARS-2015-00515_final\figures\fig3b.png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47959" y="3103304"/>
            <a:ext cx="1980000" cy="2700000"/>
          </a:xfrm>
          <a:prstGeom prst="rect">
            <a:avLst/>
          </a:prstGeom>
          <a:noFill/>
        </p:spPr>
      </p:pic>
      <p:pic>
        <p:nvPicPr>
          <p:cNvPr id="219144" name="Picture 8" descr="C:\Users\Administrator\Desktop\ISELD-JA\JSTARS-2015-00515_final\figures\fig3d.png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49962" y="3103304"/>
            <a:ext cx="1980000" cy="2700000"/>
          </a:xfrm>
          <a:prstGeom prst="rect">
            <a:avLst/>
          </a:prstGeom>
          <a:noFill/>
        </p:spPr>
      </p:pic>
      <p:pic>
        <p:nvPicPr>
          <p:cNvPr id="219145" name="Picture 9" descr="C:\Users\Administrator\Desktop\ISELD-JA\JSTARS-2015-00515_final\figures\fig3h.png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97799" y="3103304"/>
            <a:ext cx="1980000" cy="2700000"/>
          </a:xfrm>
          <a:prstGeom prst="rect">
            <a:avLst/>
          </a:prstGeom>
          <a:noFill/>
        </p:spPr>
      </p:pic>
      <p:pic>
        <p:nvPicPr>
          <p:cNvPr id="219143" name="Picture 7" descr="C:\Users\Administrator\Desktop\ISELD-JA\JSTARS-2015-00515_final\figures\fig3j.png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46499" y="13648"/>
            <a:ext cx="1980000" cy="2700000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5974087" y="5275766"/>
            <a:ext cx="716280" cy="48768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573674" y="5277359"/>
            <a:ext cx="716280" cy="48768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291022" y="5289414"/>
            <a:ext cx="716280" cy="48768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255377" y="2197972"/>
            <a:ext cx="716280" cy="48768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919785" y="6096082"/>
            <a:ext cx="8488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Classification maps of different methods for </a:t>
            </a:r>
            <a:r>
              <a:rPr lang="en-US" altLang="zh-CN" sz="2400" i="1" dirty="0"/>
              <a:t>University of Pavia</a:t>
            </a:r>
            <a:endParaRPr lang="zh-CN" altLang="en-US" sz="2400" i="1" dirty="0"/>
          </a:p>
        </p:txBody>
      </p:sp>
      <p:pic>
        <p:nvPicPr>
          <p:cNvPr id="219141" name="Picture 5" descr="C:\Users\Administrator\Desktop\ISELD-JA\JSTARS-2015-00515_final\figures\fig3a.png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958140" y="13648"/>
            <a:ext cx="1980000" cy="2700000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239905" y="2688611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Groundtruth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99529" y="5765334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Liao (OA=79.1%)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86150" y="5791199"/>
            <a:ext cx="2028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NWFE (OA=73.3%)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731827" y="5766178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PCA (OA=69.5%)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27924" y="2684061"/>
            <a:ext cx="2379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Proposed (OA=81.2%)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Arial"/>
              </a:rPr>
              <a:t>     </a:t>
            </a:r>
            <a:fld id="{D3805C9A-653D-4C83-B968-E48E642C9A36}" type="slidenum">
              <a:rPr lang="en-US">
                <a:solidFill>
                  <a:srgbClr val="000000"/>
                </a:solidFill>
                <a:latin typeface="Arial"/>
              </a:rPr>
              <a:pPr/>
              <a:t>7</a:t>
            </a:fld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113" name="Picture 1" descr="C:\Users\Administrator\Desktop\ISELD-JA\JSTARS-2015-00515_final\figures\fig4a.png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75130" y="327547"/>
            <a:ext cx="2916000" cy="2412000"/>
          </a:xfrm>
          <a:prstGeom prst="rect">
            <a:avLst/>
          </a:prstGeom>
          <a:noFill/>
        </p:spPr>
      </p:pic>
      <p:pic>
        <p:nvPicPr>
          <p:cNvPr id="218114" name="Picture 2" descr="C:\Users\Administrator\Desktop\ISELD-JA\JSTARS-2015-00515_final\figures\fig4h.png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87730" y="335507"/>
            <a:ext cx="2916000" cy="2412000"/>
          </a:xfrm>
          <a:prstGeom prst="rect">
            <a:avLst/>
          </a:prstGeom>
          <a:noFill/>
        </p:spPr>
      </p:pic>
      <p:pic>
        <p:nvPicPr>
          <p:cNvPr id="218115" name="Picture 3" descr="C:\Users\Administrator\Desktop\ISELD-JA\JSTARS-2015-00515_final\figures\fig4b.png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05888" y="3242479"/>
            <a:ext cx="2916000" cy="2412000"/>
          </a:xfrm>
          <a:prstGeom prst="rect">
            <a:avLst/>
          </a:prstGeom>
          <a:noFill/>
        </p:spPr>
      </p:pic>
      <p:pic>
        <p:nvPicPr>
          <p:cNvPr id="218116" name="Picture 4" descr="C:\Users\Administrator\Desktop\ISELD-JA\JSTARS-2015-00515_final\figures\fig4d.png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32139" y="3242479"/>
            <a:ext cx="2916000" cy="2412000"/>
          </a:xfrm>
          <a:prstGeom prst="rect">
            <a:avLst/>
          </a:prstGeom>
          <a:noFill/>
        </p:spPr>
      </p:pic>
      <p:pic>
        <p:nvPicPr>
          <p:cNvPr id="218117" name="Picture 5" descr="C:\Users\Administrator\Desktop\ISELD-JA\JSTARS-2015-00515_final\figures\fig4f.png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42816" y="3242479"/>
            <a:ext cx="2916000" cy="2412000"/>
          </a:xfrm>
          <a:prstGeom prst="rect">
            <a:avLst/>
          </a:prstGeom>
          <a:noFill/>
        </p:spPr>
      </p:pic>
      <p:sp>
        <p:nvSpPr>
          <p:cNvPr id="9" name="矩形 8"/>
          <p:cNvSpPr/>
          <p:nvPr/>
        </p:nvSpPr>
        <p:spPr>
          <a:xfrm>
            <a:off x="7358873" y="2347415"/>
            <a:ext cx="1043599" cy="39931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243619" y="2688611"/>
            <a:ext cx="2320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RGB and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Groundtruth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36521" y="5683446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Liao (OA=91.1%)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86150" y="5709311"/>
            <a:ext cx="2028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NWFE (OA=87.7%)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85907" y="5684290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PCA (OA=81.4%)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27924" y="2684061"/>
            <a:ext cx="2365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Proposed (OA=93.0%)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067118" y="5243013"/>
            <a:ext cx="1043599" cy="39931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2914252" y="5245288"/>
            <a:ext cx="1043599" cy="39931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6151047" y="5233915"/>
            <a:ext cx="1043599" cy="39931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Arial"/>
              </a:rPr>
              <a:t>     </a:t>
            </a:r>
            <a:fld id="{D3805C9A-653D-4C83-B968-E48E642C9A36}" type="slidenum">
              <a:rPr lang="en-US">
                <a:solidFill>
                  <a:srgbClr val="000000"/>
                </a:solidFill>
                <a:latin typeface="Arial"/>
              </a:rPr>
              <a:pPr/>
              <a:t>8</a:t>
            </a:fld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88463" y="1277096"/>
            <a:ext cx="8676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Classification accuracy (%) with 20 </a:t>
            </a:r>
          </a:p>
          <a:p>
            <a:pPr algn="ctr"/>
            <a:r>
              <a:rPr lang="en-US" altLang="zh-CN" sz="2400" dirty="0"/>
              <a:t>training samples per class </a:t>
            </a:r>
            <a:endParaRPr lang="zh-CN" altLang="en-US" sz="2400" dirty="0"/>
          </a:p>
        </p:txBody>
      </p:sp>
      <p:pic>
        <p:nvPicPr>
          <p:cNvPr id="5" name="图片 4" descr="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628" y="2258168"/>
            <a:ext cx="5948816" cy="2934031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5253165" y="4548143"/>
            <a:ext cx="4007458" cy="615353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079640" y="276120"/>
            <a:ext cx="6480000" cy="422280"/>
          </a:xfrm>
        </p:spPr>
        <p:txBody>
          <a:bodyPr/>
          <a:lstStyle/>
          <a:p>
            <a:r>
              <a:rPr lang="en-US" altLang="zh-CN" dirty="0"/>
              <a:t>Experimental results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D3805C9A-653D-4C83-B968-E48E642C9A36}" type="slidenum">
              <a:rPr lang="en-US">
                <a:solidFill>
                  <a:srgbClr val="000000"/>
                </a:solidFill>
                <a:latin typeface="Arial"/>
              </a:rPr>
              <a:pPr>
                <a:lnSpc>
                  <a:spcPct val="100000"/>
                </a:lnSpc>
              </a:pPr>
              <a:t>9</a:t>
            </a:fld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广大2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广大2" id="{4E72ECF8-0344-423B-AD5B-B61264E1DF19}" vid="{EC0AA57C-D32F-41A9-A39C-11ED90B314D6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广大2</Template>
  <TotalTime>474</TotalTime>
  <Words>254</Words>
  <Application>Microsoft Office PowerPoint</Application>
  <PresentationFormat>宽屏</PresentationFormat>
  <Paragraphs>68</Paragraphs>
  <Slides>11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3" baseType="lpstr">
      <vt:lpstr>MS PGothic</vt:lpstr>
      <vt:lpstr>黑体</vt:lpstr>
      <vt:lpstr>华文新魏</vt:lpstr>
      <vt:lpstr>楷体</vt:lpstr>
      <vt:lpstr>楷体_GB2312</vt:lpstr>
      <vt:lpstr>宋体</vt:lpstr>
      <vt:lpstr>Arial</vt:lpstr>
      <vt:lpstr>Calibri</vt:lpstr>
      <vt:lpstr>Tahoma</vt:lpstr>
      <vt:lpstr>Times New Roman</vt:lpstr>
      <vt:lpstr>广大2</vt:lpstr>
      <vt:lpstr>Equation</vt:lpstr>
      <vt:lpstr> 机器学习 遥感数字图像处理</vt:lpstr>
      <vt:lpstr>高光谱遥感影像</vt:lpstr>
      <vt:lpstr>遥感图像特征提取与分类</vt:lpstr>
      <vt:lpstr>特征提取</vt:lpstr>
      <vt:lpstr>PowerPoint 演示文稿</vt:lpstr>
      <vt:lpstr>Experiments</vt:lpstr>
      <vt:lpstr>PowerPoint 演示文稿</vt:lpstr>
      <vt:lpstr>PowerPoint 演示文稿</vt:lpstr>
      <vt:lpstr>Experimental results</vt:lpstr>
      <vt:lpstr>Experimental results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Framework for Spectral-Spatial Classification Based on Feature Fusion and Decision Fusion</dc:title>
  <dc:creator>Administrator</dc:creator>
  <cp:lastModifiedBy>reluo</cp:lastModifiedBy>
  <cp:revision>1331</cp:revision>
  <dcterms:created xsi:type="dcterms:W3CDTF">2015-05-05T07:03:00Z</dcterms:created>
  <dcterms:modified xsi:type="dcterms:W3CDTF">2021-12-30T08:28:08Z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